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8AEF9-B10A-486D-A402-A677F96842CF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BFD0-C229-49F6-B6E4-9590AD2409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0330751-A46C-4629-ABEE-1DC917EC3AD3}" type="slidenum">
              <a:rPr lang="ru-RU" sz="1200" b="0">
                <a:solidFill>
                  <a:schemeClr val="tx1"/>
                </a:solidFill>
              </a:rPr>
              <a:pPr algn="r" eaLnBrk="1" hangingPunct="1"/>
              <a:t>2</a:t>
            </a:fld>
            <a:endParaRPr lang="ru-RU" sz="1200" b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320" y="685837"/>
            <a:ext cx="5008165" cy="343064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4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ru-RU" sz="700" b="1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E95F-8DE6-4885-99EC-08FD04D7D54C}" type="slidenum">
              <a:rPr lang="ru-RU" smtClean="0">
                <a:latin typeface="Arial" charset="0"/>
              </a:rPr>
              <a:pPr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xfrm>
            <a:off x="686919" y="4345447"/>
            <a:ext cx="5484164" cy="4113046"/>
          </a:xfrm>
          <a:ln/>
        </p:spPr>
        <p:txBody>
          <a:bodyPr lIns="90839" tIns="45420" rIns="90839" bIns="45420"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/>
              <a:t>	</a:t>
            </a:r>
          </a:p>
          <a:p>
            <a:pPr>
              <a:defRPr/>
            </a:pPr>
            <a:r>
              <a:rPr lang="ru-RU" sz="1400" dirty="0" smtClean="0"/>
              <a:t>Существует множество инструментов Бережливого производства, но наиболее часто используемыми и эффективными являются следующие:  </a:t>
            </a:r>
            <a:r>
              <a:rPr lang="ru-RU" sz="1400" b="1" dirty="0" smtClean="0"/>
              <a:t>Первое чему надо научиться это уметь видеть потери.</a:t>
            </a:r>
            <a:endParaRPr lang="ru-RU" sz="1400" dirty="0" smtClean="0"/>
          </a:p>
          <a:p>
            <a:pPr>
              <a:defRPr/>
            </a:pPr>
            <a:r>
              <a:rPr lang="ru-RU" sz="1400" b="1" dirty="0" smtClean="0"/>
              <a:t>	1. Картирование потоков создания ценности – </a:t>
            </a:r>
            <a:r>
              <a:rPr lang="ru-RU" sz="1400" dirty="0" smtClean="0"/>
              <a:t>графическое, детальное описание процесса «как есть» и моделирование процесса «как должно быть». Данный инструмент позволяет выявить все виды потерь и разработать схему их устранения. Определяется процесс, собираются все необходимые данные, строится схема «как есть», обозначаются потери, строится схема «как должно быть», заполняется отчет А-3. </a:t>
            </a:r>
          </a:p>
          <a:p>
            <a:pPr>
              <a:defRPr/>
            </a:pPr>
            <a:r>
              <a:rPr lang="ru-RU" sz="1400" dirty="0" smtClean="0"/>
              <a:t>	На основании </a:t>
            </a:r>
            <a:r>
              <a:rPr lang="ru-RU" sz="1400" dirty="0" err="1" smtClean="0"/>
              <a:t>полученых</a:t>
            </a:r>
            <a:r>
              <a:rPr lang="ru-RU" sz="1400" dirty="0" smtClean="0"/>
              <a:t> при картировании данных строится диаграмма Ямазуми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/>
              <a:t>	2. «Диаграмма Ямазуми» -  </a:t>
            </a:r>
            <a:r>
              <a:rPr lang="ru-RU" sz="1400" dirty="0" smtClean="0"/>
              <a:t>Доска баланса работ. Показывает баланс разных видов работ поэлементно. Определяет отставание или опережение работы оператора. Используется для: </a:t>
            </a:r>
          </a:p>
          <a:p>
            <a:pPr marL="36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видов работ для выполнения всей работы в пределах заданного времени (</a:t>
            </a:r>
            <a:r>
              <a:rPr lang="ru-RU" sz="1400" dirty="0" err="1" smtClean="0"/>
              <a:t>времени</a:t>
            </a:r>
            <a:r>
              <a:rPr lang="ru-RU" sz="1400" dirty="0" smtClean="0"/>
              <a:t> цикла)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процесса в случае изменения скорости работы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работ для выравнивания нагрузки (устранение / снижение потерь от ожидания)</a:t>
            </a:r>
          </a:p>
          <a:p>
            <a:pPr>
              <a:defRPr/>
            </a:pPr>
            <a:r>
              <a:rPr lang="ru-RU" sz="1400" dirty="0" smtClean="0"/>
              <a:t>	</a:t>
            </a:r>
            <a:r>
              <a:rPr lang="ru-RU" sz="1400" b="1" dirty="0" smtClean="0"/>
              <a:t>3. «Диаграмма </a:t>
            </a:r>
            <a:r>
              <a:rPr lang="ru-RU" sz="1400" b="1" dirty="0" err="1" smtClean="0"/>
              <a:t>Исикава</a:t>
            </a:r>
            <a:r>
              <a:rPr lang="ru-RU" sz="1400" b="1" dirty="0" smtClean="0"/>
              <a:t>» </a:t>
            </a:r>
            <a:r>
              <a:rPr lang="ru-RU" sz="1400" dirty="0" smtClean="0"/>
              <a:t>- Причинно-следственная диаграмма или диаграмма Исикавы является графическим изображением, которое в сжатой форме и логической последовательности распределяет причины. Служит для графического изображения взаимосвязи показателя качества продукции со всеми возможными причинами. Основная цель диаграммы – выявить влияние причин на всех уровнях технологического процесса. Главным достоинством ее является то, что она дает наглядное представление не только о тех факторах, которые влияют на изучаемый объект, но и о причинно-следственных связях этих факторов (что особенно важно). Сначала определяется параметр качества, а потом указываются различные факторы, оказывающие влияние на этот параметр. Факторы выстраиваются по степени влияния на параметр</a:t>
            </a:r>
            <a:r>
              <a:rPr lang="ru-RU" sz="1400" b="1" dirty="0" smtClean="0"/>
              <a:t>. </a:t>
            </a:r>
          </a:p>
          <a:p>
            <a:pPr>
              <a:defRPr/>
            </a:pPr>
            <a:r>
              <a:rPr lang="ru-RU" sz="1400" b="1" dirty="0" smtClean="0"/>
              <a:t>	</a:t>
            </a:r>
            <a:endParaRPr lang="ru-RU" sz="1400" dirty="0" smtClean="0"/>
          </a:p>
        </p:txBody>
      </p:sp>
      <p:sp>
        <p:nvSpPr>
          <p:cNvPr id="63493" name="Номер слайда 3"/>
          <p:cNvSpPr txBox="1">
            <a:spLocks noGrp="1"/>
          </p:cNvSpPr>
          <p:nvPr/>
        </p:nvSpPr>
        <p:spPr bwMode="auto">
          <a:xfrm>
            <a:off x="3885081" y="8686509"/>
            <a:ext cx="2971321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20" rIns="90839" bIns="45420" anchor="b"/>
          <a:lstStyle/>
          <a:p>
            <a:pPr algn="r" defTabSz="908050"/>
            <a:fld id="{9CFFC995-9E7E-4FDE-A3D2-747698BBA1E0}" type="slidenum">
              <a:rPr lang="ru-RU" sz="1200">
                <a:latin typeface="Times New Roman" pitchFamily="18" charset="0"/>
              </a:rPr>
              <a:pPr algn="r" defTabSz="908050"/>
              <a:t>5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E95F-8DE6-4885-99EC-08FD04D7D54C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xfrm>
            <a:off x="686919" y="4345447"/>
            <a:ext cx="5484164" cy="4113046"/>
          </a:xfrm>
          <a:ln/>
        </p:spPr>
        <p:txBody>
          <a:bodyPr lIns="90839" tIns="45420" rIns="90839" bIns="45420"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/>
              <a:t>	</a:t>
            </a:r>
          </a:p>
          <a:p>
            <a:pPr>
              <a:defRPr/>
            </a:pPr>
            <a:r>
              <a:rPr lang="ru-RU" sz="1400" dirty="0" smtClean="0"/>
              <a:t>Существует множество инструментов Бережливого производства, но наиболее часто используемыми и эффективными являются следующие:  </a:t>
            </a:r>
            <a:r>
              <a:rPr lang="ru-RU" sz="1400" b="1" dirty="0" smtClean="0"/>
              <a:t>Первое чему надо научиться это уметь видеть потери.</a:t>
            </a:r>
            <a:endParaRPr lang="ru-RU" sz="1400" dirty="0" smtClean="0"/>
          </a:p>
          <a:p>
            <a:pPr>
              <a:defRPr/>
            </a:pPr>
            <a:r>
              <a:rPr lang="ru-RU" sz="1400" b="1" dirty="0" smtClean="0"/>
              <a:t>	1. Картирование потоков создания ценности – </a:t>
            </a:r>
            <a:r>
              <a:rPr lang="ru-RU" sz="1400" dirty="0" smtClean="0"/>
              <a:t>графическое, детальное описание процесса «как есть» и моделирование процесса «как должно быть». Данный инструмент позволяет выявить все виды потерь и разработать схему их устранения. Определяется процесс, собираются все необходимые данные, строится схема «как есть», обозначаются потери, строится схема «как должно быть», заполняется отчет А-3. </a:t>
            </a:r>
          </a:p>
          <a:p>
            <a:pPr>
              <a:defRPr/>
            </a:pPr>
            <a:r>
              <a:rPr lang="ru-RU" sz="1400" dirty="0" smtClean="0"/>
              <a:t>	На основании </a:t>
            </a:r>
            <a:r>
              <a:rPr lang="ru-RU" sz="1400" dirty="0" err="1" smtClean="0"/>
              <a:t>полученых</a:t>
            </a:r>
            <a:r>
              <a:rPr lang="ru-RU" sz="1400" dirty="0" smtClean="0"/>
              <a:t> при картировании данных строится диаграмма Ямазуми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/>
              <a:t>	2. «Диаграмма Ямазуми» -  </a:t>
            </a:r>
            <a:r>
              <a:rPr lang="ru-RU" sz="1400" dirty="0" smtClean="0"/>
              <a:t>Доска баланса работ. Показывает баланс разных видов работ поэлементно. Определяет отставание или опережение работы оператора. Используется для: </a:t>
            </a:r>
          </a:p>
          <a:p>
            <a:pPr marL="36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видов работ для выполнения всей работы в пределах заданного времени (</a:t>
            </a:r>
            <a:r>
              <a:rPr lang="ru-RU" sz="1400" dirty="0" err="1" smtClean="0"/>
              <a:t>времени</a:t>
            </a:r>
            <a:r>
              <a:rPr lang="ru-RU" sz="1400" dirty="0" smtClean="0"/>
              <a:t> цикла)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процесса в случае изменения скорости работы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работ для выравнивания нагрузки (устранение / снижение потерь от ожидания)</a:t>
            </a:r>
          </a:p>
          <a:p>
            <a:pPr>
              <a:defRPr/>
            </a:pPr>
            <a:r>
              <a:rPr lang="ru-RU" sz="1400" dirty="0" smtClean="0"/>
              <a:t>	</a:t>
            </a:r>
            <a:r>
              <a:rPr lang="ru-RU" sz="1400" b="1" dirty="0" smtClean="0"/>
              <a:t>3. «Диаграмма </a:t>
            </a:r>
            <a:r>
              <a:rPr lang="ru-RU" sz="1400" b="1" dirty="0" err="1" smtClean="0"/>
              <a:t>Исикава</a:t>
            </a:r>
            <a:r>
              <a:rPr lang="ru-RU" sz="1400" b="1" dirty="0" smtClean="0"/>
              <a:t>» </a:t>
            </a:r>
            <a:r>
              <a:rPr lang="ru-RU" sz="1400" dirty="0" smtClean="0"/>
              <a:t>- Причинно-следственная диаграмма или диаграмма Исикавы является графическим изображением, которое в сжатой форме и логической последовательности распределяет причины. Служит для графического изображения взаимосвязи показателя качества продукции со всеми возможными причинами. Основная цель диаграммы – выявить влияние причин на всех уровнях технологического процесса. Главным достоинством ее является то, что она дает наглядное представление не только о тех факторах, которые влияют на изучаемый объект, но и о причинно-следственных связях этих факторов (что особенно важно). Сначала определяется параметр качества, а потом указываются различные факторы, оказывающие влияние на этот параметр. Факторы выстраиваются по степени влияния на параметр</a:t>
            </a:r>
            <a:r>
              <a:rPr lang="ru-RU" sz="1400" b="1" dirty="0" smtClean="0"/>
              <a:t>. </a:t>
            </a:r>
          </a:p>
          <a:p>
            <a:pPr>
              <a:defRPr/>
            </a:pPr>
            <a:r>
              <a:rPr lang="ru-RU" sz="1400" b="1" dirty="0" smtClean="0"/>
              <a:t>	</a:t>
            </a:r>
            <a:endParaRPr lang="ru-RU" sz="1400" dirty="0" smtClean="0"/>
          </a:p>
        </p:txBody>
      </p:sp>
      <p:sp>
        <p:nvSpPr>
          <p:cNvPr id="63493" name="Номер слайда 3"/>
          <p:cNvSpPr txBox="1">
            <a:spLocks noGrp="1"/>
          </p:cNvSpPr>
          <p:nvPr/>
        </p:nvSpPr>
        <p:spPr bwMode="auto">
          <a:xfrm>
            <a:off x="3885081" y="8686509"/>
            <a:ext cx="2971321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20" rIns="90839" bIns="45420" anchor="b"/>
          <a:lstStyle/>
          <a:p>
            <a:pPr algn="r" defTabSz="908050"/>
            <a:fld id="{9CFFC995-9E7E-4FDE-A3D2-747698BBA1E0}" type="slidenum">
              <a:rPr lang="ru-RU" sz="1200">
                <a:latin typeface="Times New Roman" pitchFamily="18" charset="0"/>
              </a:rPr>
              <a:pPr algn="r" defTabSz="908050"/>
              <a:t>6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E95F-8DE6-4885-99EC-08FD04D7D54C}" type="slidenum">
              <a:rPr lang="ru-RU" smtClean="0">
                <a:latin typeface="Arial" charset="0"/>
              </a:rPr>
              <a:pPr/>
              <a:t>7</a:t>
            </a:fld>
            <a:endParaRPr lang="ru-RU" smtClean="0">
              <a:latin typeface="Arial" charset="0"/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xfrm>
            <a:off x="686919" y="4345447"/>
            <a:ext cx="5484164" cy="4113046"/>
          </a:xfrm>
          <a:ln/>
        </p:spPr>
        <p:txBody>
          <a:bodyPr lIns="90839" tIns="45420" rIns="90839" bIns="45420"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/>
              <a:t>	</a:t>
            </a:r>
          </a:p>
          <a:p>
            <a:pPr>
              <a:defRPr/>
            </a:pPr>
            <a:r>
              <a:rPr lang="ru-RU" sz="1400" dirty="0" smtClean="0"/>
              <a:t>Существует множество инструментов Бережливого производства, но наиболее часто используемыми и эффективными являются следующие:  </a:t>
            </a:r>
            <a:r>
              <a:rPr lang="ru-RU" sz="1400" b="1" dirty="0" smtClean="0"/>
              <a:t>Первое чему надо научиться это уметь видеть потери.</a:t>
            </a:r>
            <a:endParaRPr lang="ru-RU" sz="1400" dirty="0" smtClean="0"/>
          </a:p>
          <a:p>
            <a:pPr>
              <a:defRPr/>
            </a:pPr>
            <a:r>
              <a:rPr lang="ru-RU" sz="1400" b="1" dirty="0" smtClean="0"/>
              <a:t>	1. Картирование потоков создания ценности – </a:t>
            </a:r>
            <a:r>
              <a:rPr lang="ru-RU" sz="1400" dirty="0" smtClean="0"/>
              <a:t>графическое, детальное описание процесса «как есть» и моделирование процесса «как должно быть». Данный инструмент позволяет выявить все виды потерь и разработать схему их устранения. Определяется процесс, собираются все необходимые данные, строится схема «как есть», обозначаются потери, строится схема «как должно быть», заполняется отчет А-3. </a:t>
            </a:r>
          </a:p>
          <a:p>
            <a:pPr>
              <a:defRPr/>
            </a:pPr>
            <a:r>
              <a:rPr lang="ru-RU" sz="1400" dirty="0" smtClean="0"/>
              <a:t>	На основании </a:t>
            </a:r>
            <a:r>
              <a:rPr lang="ru-RU" sz="1400" dirty="0" err="1" smtClean="0"/>
              <a:t>полученых</a:t>
            </a:r>
            <a:r>
              <a:rPr lang="ru-RU" sz="1400" dirty="0" smtClean="0"/>
              <a:t> при картировании данных строится диаграмма Ямазуми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/>
              <a:t>	2. «Диаграмма Ямазуми» -  </a:t>
            </a:r>
            <a:r>
              <a:rPr lang="ru-RU" sz="1400" dirty="0" smtClean="0"/>
              <a:t>Доска баланса работ. Показывает баланс разных видов работ поэлементно. Определяет отставание или опережение работы оператора. Используется для: </a:t>
            </a:r>
          </a:p>
          <a:p>
            <a:pPr marL="36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видов работ для выполнения всей работы в пределах заданного времени (</a:t>
            </a:r>
            <a:r>
              <a:rPr lang="ru-RU" sz="1400" dirty="0" err="1" smtClean="0"/>
              <a:t>времени</a:t>
            </a:r>
            <a:r>
              <a:rPr lang="ru-RU" sz="1400" dirty="0" smtClean="0"/>
              <a:t> цикла)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процесса в случае изменения скорости работы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работ для выравнивания нагрузки (устранение / снижение потерь от ожидания)</a:t>
            </a:r>
          </a:p>
          <a:p>
            <a:pPr>
              <a:defRPr/>
            </a:pPr>
            <a:r>
              <a:rPr lang="ru-RU" sz="1400" dirty="0" smtClean="0"/>
              <a:t>	</a:t>
            </a:r>
            <a:r>
              <a:rPr lang="ru-RU" sz="1400" b="1" dirty="0" smtClean="0"/>
              <a:t>3. «Диаграмма </a:t>
            </a:r>
            <a:r>
              <a:rPr lang="ru-RU" sz="1400" b="1" dirty="0" err="1" smtClean="0"/>
              <a:t>Исикава</a:t>
            </a:r>
            <a:r>
              <a:rPr lang="ru-RU" sz="1400" b="1" dirty="0" smtClean="0"/>
              <a:t>» </a:t>
            </a:r>
            <a:r>
              <a:rPr lang="ru-RU" sz="1400" dirty="0" smtClean="0"/>
              <a:t>- Причинно-следственная диаграмма или диаграмма Исикавы является графическим изображением, которое в сжатой форме и логической последовательности распределяет причины. Служит для графического изображения взаимосвязи показателя качества продукции со всеми возможными причинами. Основная цель диаграммы – выявить влияние причин на всех уровнях технологического процесса. Главным достоинством ее является то, что она дает наглядное представление не только о тех факторах, которые влияют на изучаемый объект, но и о причинно-следственных связях этих факторов (что особенно важно). Сначала определяется параметр качества, а потом указываются различные факторы, оказывающие влияние на этот параметр. Факторы выстраиваются по степени влияния на параметр</a:t>
            </a:r>
            <a:r>
              <a:rPr lang="ru-RU" sz="1400" b="1" dirty="0" smtClean="0"/>
              <a:t>. </a:t>
            </a:r>
          </a:p>
          <a:p>
            <a:pPr>
              <a:defRPr/>
            </a:pPr>
            <a:r>
              <a:rPr lang="ru-RU" sz="1400" b="1" dirty="0" smtClean="0"/>
              <a:t>	</a:t>
            </a:r>
            <a:endParaRPr lang="ru-RU" sz="1400" dirty="0" smtClean="0"/>
          </a:p>
        </p:txBody>
      </p:sp>
      <p:sp>
        <p:nvSpPr>
          <p:cNvPr id="63493" name="Номер слайда 3"/>
          <p:cNvSpPr txBox="1">
            <a:spLocks noGrp="1"/>
          </p:cNvSpPr>
          <p:nvPr/>
        </p:nvSpPr>
        <p:spPr bwMode="auto">
          <a:xfrm>
            <a:off x="3885081" y="8686509"/>
            <a:ext cx="2971321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20" rIns="90839" bIns="45420" anchor="b"/>
          <a:lstStyle/>
          <a:p>
            <a:pPr algn="r" defTabSz="908050"/>
            <a:fld id="{9CFFC995-9E7E-4FDE-A3D2-747698BBA1E0}" type="slidenum">
              <a:rPr lang="ru-RU" sz="1200">
                <a:latin typeface="Times New Roman" pitchFamily="18" charset="0"/>
              </a:rPr>
              <a:pPr algn="r" defTabSz="908050"/>
              <a:t>7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E95F-8DE6-4885-99EC-08FD04D7D54C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xfrm>
            <a:off x="686919" y="4345447"/>
            <a:ext cx="5484164" cy="4113046"/>
          </a:xfrm>
          <a:ln/>
        </p:spPr>
        <p:txBody>
          <a:bodyPr lIns="90839" tIns="45420" rIns="90839" bIns="45420"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/>
              <a:t>	</a:t>
            </a:r>
          </a:p>
          <a:p>
            <a:pPr>
              <a:defRPr/>
            </a:pPr>
            <a:r>
              <a:rPr lang="ru-RU" sz="1400" dirty="0" smtClean="0"/>
              <a:t>Существует множество инструментов Бережливого производства, но наиболее часто используемыми и эффективными являются следующие:  </a:t>
            </a:r>
            <a:r>
              <a:rPr lang="ru-RU" sz="1400" b="1" dirty="0" smtClean="0"/>
              <a:t>Первое чему надо научиться это уметь видеть потери.</a:t>
            </a:r>
            <a:endParaRPr lang="ru-RU" sz="1400" dirty="0" smtClean="0"/>
          </a:p>
          <a:p>
            <a:pPr>
              <a:defRPr/>
            </a:pPr>
            <a:r>
              <a:rPr lang="ru-RU" sz="1400" b="1" dirty="0" smtClean="0"/>
              <a:t>	1. Картирование потоков создания ценности – </a:t>
            </a:r>
            <a:r>
              <a:rPr lang="ru-RU" sz="1400" dirty="0" smtClean="0"/>
              <a:t>графическое, детальное описание процесса «как есть» и моделирование процесса «как должно быть». Данный инструмент позволяет выявить все виды потерь и разработать схему их устранения. Определяется процесс, собираются все необходимые данные, строится схема «как есть», обозначаются потери, строится схема «как должно быть», заполняется отчет А-3. </a:t>
            </a:r>
          </a:p>
          <a:p>
            <a:pPr>
              <a:defRPr/>
            </a:pPr>
            <a:r>
              <a:rPr lang="ru-RU" sz="1400" dirty="0" smtClean="0"/>
              <a:t>	На основании </a:t>
            </a:r>
            <a:r>
              <a:rPr lang="ru-RU" sz="1400" dirty="0" err="1" smtClean="0"/>
              <a:t>полученых</a:t>
            </a:r>
            <a:r>
              <a:rPr lang="ru-RU" sz="1400" dirty="0" smtClean="0"/>
              <a:t> при картировании данных строится диаграмма Ямазуми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/>
              <a:t>	2. «Диаграмма Ямазуми» -  </a:t>
            </a:r>
            <a:r>
              <a:rPr lang="ru-RU" sz="1400" dirty="0" smtClean="0"/>
              <a:t>Доска баланса работ. Показывает баланс разных видов работ поэлементно. Определяет отставание или опережение работы оператора. Используется для: </a:t>
            </a:r>
          </a:p>
          <a:p>
            <a:pPr marL="36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видов работ для выполнения всей работы в пределах заданного времени (</a:t>
            </a:r>
            <a:r>
              <a:rPr lang="ru-RU" sz="1400" dirty="0" err="1" smtClean="0"/>
              <a:t>времени</a:t>
            </a:r>
            <a:r>
              <a:rPr lang="ru-RU" sz="1400" dirty="0" smtClean="0"/>
              <a:t> цикла)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процесса в случае изменения скорости работы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работ для выравнивания нагрузки (устранение / снижение потерь от ожидания)</a:t>
            </a:r>
          </a:p>
          <a:p>
            <a:pPr>
              <a:defRPr/>
            </a:pPr>
            <a:r>
              <a:rPr lang="ru-RU" sz="1400" dirty="0" smtClean="0"/>
              <a:t>	</a:t>
            </a:r>
            <a:r>
              <a:rPr lang="ru-RU" sz="1400" b="1" dirty="0" smtClean="0"/>
              <a:t>3. «Диаграмма </a:t>
            </a:r>
            <a:r>
              <a:rPr lang="ru-RU" sz="1400" b="1" dirty="0" err="1" smtClean="0"/>
              <a:t>Исикава</a:t>
            </a:r>
            <a:r>
              <a:rPr lang="ru-RU" sz="1400" b="1" dirty="0" smtClean="0"/>
              <a:t>» </a:t>
            </a:r>
            <a:r>
              <a:rPr lang="ru-RU" sz="1400" dirty="0" smtClean="0"/>
              <a:t>- Причинно-следственная диаграмма или диаграмма Исикавы является графическим изображением, которое в сжатой форме и логической последовательности распределяет причины. Служит для графического изображения взаимосвязи показателя качества продукции со всеми возможными причинами. Основная цель диаграммы – выявить влияние причин на всех уровнях технологического процесса. Главным достоинством ее является то, что она дает наглядное представление не только о тех факторах, которые влияют на изучаемый объект, но и о причинно-следственных связях этих факторов (что особенно важно). Сначала определяется параметр качества, а потом указываются различные факторы, оказывающие влияние на этот параметр. Факторы выстраиваются по степени влияния на параметр</a:t>
            </a:r>
            <a:r>
              <a:rPr lang="ru-RU" sz="1400" b="1" dirty="0" smtClean="0"/>
              <a:t>. </a:t>
            </a:r>
          </a:p>
          <a:p>
            <a:pPr>
              <a:defRPr/>
            </a:pPr>
            <a:r>
              <a:rPr lang="ru-RU" sz="1400" b="1" dirty="0" smtClean="0"/>
              <a:t>	</a:t>
            </a:r>
            <a:endParaRPr lang="ru-RU" sz="1400" dirty="0" smtClean="0"/>
          </a:p>
        </p:txBody>
      </p:sp>
      <p:sp>
        <p:nvSpPr>
          <p:cNvPr id="63493" name="Номер слайда 3"/>
          <p:cNvSpPr txBox="1">
            <a:spLocks noGrp="1"/>
          </p:cNvSpPr>
          <p:nvPr/>
        </p:nvSpPr>
        <p:spPr bwMode="auto">
          <a:xfrm>
            <a:off x="3885081" y="8686509"/>
            <a:ext cx="2971321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20" rIns="90839" bIns="45420" anchor="b"/>
          <a:lstStyle/>
          <a:p>
            <a:pPr algn="r" defTabSz="908050"/>
            <a:fld id="{9CFFC995-9E7E-4FDE-A3D2-747698BBA1E0}" type="slidenum">
              <a:rPr lang="ru-RU" sz="1200">
                <a:latin typeface="Times New Roman" pitchFamily="18" charset="0"/>
              </a:rPr>
              <a:pPr algn="r" defTabSz="908050"/>
              <a:t>8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E95F-8DE6-4885-99EC-08FD04D7D54C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>
          <a:xfrm>
            <a:off x="686919" y="4345447"/>
            <a:ext cx="5484164" cy="4113046"/>
          </a:xfrm>
          <a:ln/>
        </p:spPr>
        <p:txBody>
          <a:bodyPr lIns="90839" tIns="45420" rIns="90839" bIns="45420"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/>
              <a:t>	</a:t>
            </a:r>
          </a:p>
          <a:p>
            <a:pPr>
              <a:defRPr/>
            </a:pPr>
            <a:r>
              <a:rPr lang="ru-RU" sz="1400" dirty="0" smtClean="0"/>
              <a:t>Существует множество инструментов Бережливого производства, но наиболее часто используемыми и эффективными являются следующие:  </a:t>
            </a:r>
            <a:r>
              <a:rPr lang="ru-RU" sz="1400" b="1" dirty="0" smtClean="0"/>
              <a:t>Первое чему надо научиться это уметь видеть потери.</a:t>
            </a:r>
            <a:endParaRPr lang="ru-RU" sz="1400" dirty="0" smtClean="0"/>
          </a:p>
          <a:p>
            <a:pPr>
              <a:defRPr/>
            </a:pPr>
            <a:r>
              <a:rPr lang="ru-RU" sz="1400" b="1" dirty="0" smtClean="0"/>
              <a:t>	1. Картирование потоков создания ценности – </a:t>
            </a:r>
            <a:r>
              <a:rPr lang="ru-RU" sz="1400" dirty="0" smtClean="0"/>
              <a:t>графическое, детальное описание процесса «как есть» и моделирование процесса «как должно быть». Данный инструмент позволяет выявить все виды потерь и разработать схему их устранения. Определяется процесс, собираются все необходимые данные, строится схема «как есть», обозначаются потери, строится схема «как должно быть», заполняется отчет А-3. </a:t>
            </a:r>
          </a:p>
          <a:p>
            <a:pPr>
              <a:defRPr/>
            </a:pPr>
            <a:r>
              <a:rPr lang="ru-RU" sz="1400" dirty="0" smtClean="0"/>
              <a:t>	На основании </a:t>
            </a:r>
            <a:r>
              <a:rPr lang="ru-RU" sz="1400" dirty="0" err="1" smtClean="0"/>
              <a:t>полученых</a:t>
            </a:r>
            <a:r>
              <a:rPr lang="ru-RU" sz="1400" dirty="0" smtClean="0"/>
              <a:t> при картировании данных строится диаграмма Ямазуми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b="1" dirty="0" smtClean="0"/>
              <a:t>	2. «Диаграмма Ямазуми» -  </a:t>
            </a:r>
            <a:r>
              <a:rPr lang="ru-RU" sz="1400" dirty="0" smtClean="0"/>
              <a:t>Доска баланса работ. Показывает баланс разных видов работ поэлементно. Определяет отставание или опережение работы оператора. Используется для: </a:t>
            </a:r>
          </a:p>
          <a:p>
            <a:pPr marL="36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видов работ для выполнения всей работы в пределах заданного времени (</a:t>
            </a:r>
            <a:r>
              <a:rPr lang="ru-RU" sz="1400" dirty="0" err="1" smtClean="0"/>
              <a:t>времени</a:t>
            </a:r>
            <a:r>
              <a:rPr lang="ru-RU" sz="1400" dirty="0" smtClean="0"/>
              <a:t> цикла)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процесса в случае изменения скорости работы</a:t>
            </a:r>
          </a:p>
          <a:p>
            <a:pPr marL="36000" lvl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dirty="0" smtClean="0"/>
              <a:t> перебалансировки работ для выравнивания нагрузки (устранение / снижение потерь от ожидания)</a:t>
            </a:r>
          </a:p>
          <a:p>
            <a:pPr>
              <a:defRPr/>
            </a:pPr>
            <a:r>
              <a:rPr lang="ru-RU" sz="1400" dirty="0" smtClean="0"/>
              <a:t>	</a:t>
            </a:r>
            <a:r>
              <a:rPr lang="ru-RU" sz="1400" b="1" dirty="0" smtClean="0"/>
              <a:t>3. «Диаграмма </a:t>
            </a:r>
            <a:r>
              <a:rPr lang="ru-RU" sz="1400" b="1" dirty="0" err="1" smtClean="0"/>
              <a:t>Исикава</a:t>
            </a:r>
            <a:r>
              <a:rPr lang="ru-RU" sz="1400" b="1" dirty="0" smtClean="0"/>
              <a:t>» </a:t>
            </a:r>
            <a:r>
              <a:rPr lang="ru-RU" sz="1400" dirty="0" smtClean="0"/>
              <a:t>- Причинно-следственная диаграмма или диаграмма Исикавы является графическим изображением, которое в сжатой форме и логической последовательности распределяет причины. Служит для графического изображения взаимосвязи показателя качества продукции со всеми возможными причинами. Основная цель диаграммы – выявить влияние причин на всех уровнях технологического процесса. Главным достоинством ее является то, что она дает наглядное представление не только о тех факторах, которые влияют на изучаемый объект, но и о причинно-следственных связях этих факторов (что особенно важно). Сначала определяется параметр качества, а потом указываются различные факторы, оказывающие влияние на этот параметр. Факторы выстраиваются по степени влияния на параметр</a:t>
            </a:r>
            <a:r>
              <a:rPr lang="ru-RU" sz="1400" b="1" dirty="0" smtClean="0"/>
              <a:t>. </a:t>
            </a:r>
          </a:p>
          <a:p>
            <a:pPr>
              <a:defRPr/>
            </a:pPr>
            <a:r>
              <a:rPr lang="ru-RU" sz="1400" b="1" dirty="0" smtClean="0"/>
              <a:t>	</a:t>
            </a:r>
            <a:endParaRPr lang="ru-RU" sz="1400" dirty="0" smtClean="0"/>
          </a:p>
        </p:txBody>
      </p:sp>
      <p:sp>
        <p:nvSpPr>
          <p:cNvPr id="63493" name="Номер слайда 3"/>
          <p:cNvSpPr txBox="1">
            <a:spLocks noGrp="1"/>
          </p:cNvSpPr>
          <p:nvPr/>
        </p:nvSpPr>
        <p:spPr bwMode="auto">
          <a:xfrm>
            <a:off x="3885081" y="8686509"/>
            <a:ext cx="2971321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20" rIns="90839" bIns="45420" anchor="b"/>
          <a:lstStyle/>
          <a:p>
            <a:pPr algn="r" defTabSz="908050"/>
            <a:fld id="{9CFFC995-9E7E-4FDE-A3D2-747698BBA1E0}" type="slidenum">
              <a:rPr lang="ru-RU" sz="1200">
                <a:latin typeface="Times New Roman" pitchFamily="18" charset="0"/>
              </a:rPr>
              <a:pPr algn="r" defTabSz="908050"/>
              <a:t>9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D5E2A-6C35-4319-B360-53F47B728CEE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655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Заметки 2"/>
          <p:cNvSpPr>
            <a:spLocks noGrp="1"/>
          </p:cNvSpPr>
          <p:nvPr>
            <p:ph type="body" idx="1"/>
          </p:nvPr>
        </p:nvSpPr>
        <p:spPr>
          <a:xfrm>
            <a:off x="686919" y="4345447"/>
            <a:ext cx="5484164" cy="4113046"/>
          </a:xfrm>
          <a:noFill/>
          <a:ln/>
        </p:spPr>
        <p:txBody>
          <a:bodyPr lIns="90839" tIns="45420" rIns="90839" bIns="45420">
            <a:normAutofit fontScale="55000" lnSpcReduction="20000"/>
          </a:bodyPr>
          <a:lstStyle/>
          <a:p>
            <a:r>
              <a:rPr lang="ru-RU" b="1" dirty="0" smtClean="0">
                <a:latin typeface="Arial" charset="0"/>
              </a:rPr>
              <a:t>	</a:t>
            </a:r>
            <a:r>
              <a:rPr lang="ru-RU" sz="1400" dirty="0" smtClean="0">
                <a:latin typeface="Arial" charset="0"/>
              </a:rPr>
              <a:t>После анализа и выявления потерь подбираются те или иные инструменты для их устранения. </a:t>
            </a:r>
          </a:p>
          <a:p>
            <a:r>
              <a:rPr lang="ru-RU" sz="1400" b="1" dirty="0" smtClean="0">
                <a:latin typeface="Arial" charset="0"/>
              </a:rPr>
              <a:t>	«5 С» </a:t>
            </a:r>
            <a:r>
              <a:rPr lang="ru-RU" sz="1400" dirty="0" smtClean="0">
                <a:latin typeface="Arial" charset="0"/>
              </a:rPr>
              <a:t>– система наведения порядка, чистоты, укрепления дисциплины, повышения производительности и создания безопасных условий труда, на рабочем месте. Данная система позволяет практически без затрат не только наводить порядок на рабочем месте (повышать производительность, сокращать потери, снижать уровень брака и травматизма), но и создавать необходимые стартовые условия. для реализации сложных и дорогостоящих производственных и организационных инноваций, обеспечивать их высокую эффективность за счет радикального изменения сознания работников, их отношения к своему делу. </a:t>
            </a:r>
          </a:p>
          <a:p>
            <a:r>
              <a:rPr lang="ru-RU" sz="1400" b="1" dirty="0" smtClean="0">
                <a:latin typeface="Arial" charset="0"/>
              </a:rPr>
              <a:t>	ТРМ (всеобщее обслуживание оборудования) </a:t>
            </a:r>
            <a:r>
              <a:rPr lang="ru-RU" sz="1400" dirty="0" smtClean="0">
                <a:latin typeface="Arial" charset="0"/>
              </a:rPr>
              <a:t>- инструмент, который позволяет повысить эффективность эксплуатации оборудования и обеспечить высокий уровень обслуживания оборудования («ноль поломок»), высокий уровень качества («ноль дефектов»), высокий уровень условий труда («ноль травм»), избежать потерь от ремонта  и увеличить эффективность использования оборудования </a:t>
            </a:r>
          </a:p>
          <a:p>
            <a:r>
              <a:rPr lang="ru-RU" sz="1400" dirty="0" smtClean="0">
                <a:latin typeface="Arial" charset="0"/>
              </a:rPr>
              <a:t>	Внедрение </a:t>
            </a:r>
            <a:r>
              <a:rPr lang="ru-RU" sz="1400" b="1" dirty="0" smtClean="0">
                <a:latin typeface="Arial" charset="0"/>
              </a:rPr>
              <a:t>стандартизации </a:t>
            </a:r>
            <a:r>
              <a:rPr lang="ru-RU" sz="1400" dirty="0" smtClean="0">
                <a:latin typeface="Arial" charset="0"/>
              </a:rPr>
              <a:t>на рабочих местах устраняет потери от излишней обработки и производства дефектов. Стандарт как детальное описание всей операции представляет собой единственно правильный способ выполнения тех или иных работ. Четкое следование стандарту обеспечит качество работы, а соответственно и качество продукции. Стандартные требования к рабочему месту направлены на обеспечение максимальной безопасности персонала и устанавливают соответствующие требования к освещенности, вентиляции, внешнему виду </a:t>
            </a:r>
          </a:p>
          <a:p>
            <a:r>
              <a:rPr lang="ru-RU" sz="1400" dirty="0" smtClean="0">
                <a:latin typeface="Arial" charset="0"/>
              </a:rPr>
              <a:t>работника, состоянию оборудования, наличию на рабочем месте тех или иных предметов, выполнению тех или иных работ. Выполнение этих требований обеспечит безопасность работы. 	</a:t>
            </a:r>
          </a:p>
          <a:p>
            <a:r>
              <a:rPr lang="ru-RU" sz="1400" b="1" dirty="0" smtClean="0">
                <a:latin typeface="Arial" charset="0"/>
              </a:rPr>
              <a:t>	Визуализация процессов </a:t>
            </a:r>
            <a:r>
              <a:rPr lang="ru-RU" sz="1400" dirty="0" smtClean="0">
                <a:latin typeface="Arial" charset="0"/>
              </a:rPr>
              <a:t>– это визуальное представление с помощью четких и понятных, исключающих двоякое толкование , средств, четкой последовательности действий по выполнению того или иного вида работ. </a:t>
            </a:r>
          </a:p>
          <a:p>
            <a:r>
              <a:rPr lang="ru-RU" sz="1400" dirty="0" smtClean="0">
                <a:latin typeface="Arial" charset="0"/>
              </a:rPr>
              <a:t>Визуализация обеспечивает прозрачность процесса производства, делает видимым не только единственно правильный способ выполнения той или иной работы, но и любые отклонения в работе. Рабочий сам с помощью средств визуального контроля может выполнять работу правильно, осуществлять постоянный контроль качества, оперативно реагировать на любые отклонения, в соответствие с уже продуманной и четко определенной и визуализированной процедурой. Средства визуального контроля позволяют практически полностью исключить появление брака за счет правильного выполнения работы и оперативного реагирования на любые малейшие отклонения. За счет визуализации мест повышенной опасности правил по выполнению тех или иных видов работ существенно снижается возможность возникновения нештатных ситуаций и травматизма на рабочих местах. 	</a:t>
            </a:r>
          </a:p>
          <a:p>
            <a:r>
              <a:rPr lang="ru-RU" sz="1400" b="1" dirty="0" smtClean="0">
                <a:latin typeface="Arial" charset="0"/>
              </a:rPr>
              <a:t>	«СМЕД»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ru-RU" sz="1400" b="1" dirty="0" smtClean="0">
                <a:latin typeface="Arial" charset="0"/>
              </a:rPr>
              <a:t>(быстрая переналадка) </a:t>
            </a:r>
            <a:r>
              <a:rPr lang="ru-RU" sz="1400" dirty="0" smtClean="0">
                <a:latin typeface="Arial" charset="0"/>
              </a:rPr>
              <a:t>– инструмент «Бережливого производства», направленный на сокращение времени переналадок за счет существенной оптимизации процессов подготовки переналадки, замены оснастки и инструмента (в одно касание), пробных прогонов и корректировок. 	</a:t>
            </a:r>
          </a:p>
          <a:p>
            <a:r>
              <a:rPr lang="ru-RU" sz="1400" dirty="0" smtClean="0">
                <a:latin typeface="Arial" charset="0"/>
              </a:rPr>
              <a:t>	Внедрение системы </a:t>
            </a:r>
            <a:r>
              <a:rPr lang="ru-RU" sz="1400" b="1" dirty="0" smtClean="0">
                <a:latin typeface="Arial" charset="0"/>
              </a:rPr>
              <a:t>Канбан</a:t>
            </a:r>
            <a:r>
              <a:rPr lang="ru-RU" sz="1400" dirty="0" smtClean="0">
                <a:latin typeface="Arial" charset="0"/>
              </a:rPr>
              <a:t> и информационных досок </a:t>
            </a:r>
            <a:r>
              <a:rPr lang="ru-RU" sz="1400" b="1" dirty="0" smtClean="0">
                <a:latin typeface="Arial" charset="0"/>
              </a:rPr>
              <a:t>Андон </a:t>
            </a:r>
            <a:r>
              <a:rPr lang="ru-RU" sz="1400" dirty="0" smtClean="0">
                <a:latin typeface="Arial" charset="0"/>
              </a:rPr>
              <a:t>поможет избежать потерь от запасов, перепроизводства и излишних перемещений и ожиданий.</a:t>
            </a:r>
          </a:p>
          <a:p>
            <a:r>
              <a:rPr lang="ru-RU" sz="1400" dirty="0" smtClean="0">
                <a:latin typeface="Arial" charset="0"/>
              </a:rPr>
              <a:t>	</a:t>
            </a:r>
            <a:r>
              <a:rPr lang="ru-RU" sz="1400" b="1" dirty="0" smtClean="0">
                <a:latin typeface="Arial" charset="0"/>
              </a:rPr>
              <a:t>«Пока </a:t>
            </a:r>
            <a:r>
              <a:rPr lang="ru-RU" sz="1400" b="1" dirty="0" err="1" smtClean="0">
                <a:latin typeface="Arial" charset="0"/>
              </a:rPr>
              <a:t>йоке</a:t>
            </a:r>
            <a:r>
              <a:rPr lang="ru-RU" sz="1400" dirty="0" smtClean="0">
                <a:latin typeface="Arial" charset="0"/>
              </a:rPr>
              <a:t>» предотвращает передачу дефекта на последующую операцию, делает невозможным производство дефектной продукции, позволяет выявить коренную причину дефекта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65541" name="Номер слайда 3"/>
          <p:cNvSpPr txBox="1">
            <a:spLocks noGrp="1"/>
          </p:cNvSpPr>
          <p:nvPr/>
        </p:nvSpPr>
        <p:spPr bwMode="auto">
          <a:xfrm>
            <a:off x="3885081" y="8686509"/>
            <a:ext cx="2971321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20" rIns="90839" bIns="45420" anchor="b"/>
          <a:lstStyle/>
          <a:p>
            <a:pPr algn="r" defTabSz="908050"/>
            <a:fld id="{802449EA-2607-43D8-B506-C43F52DA2A3B}" type="slidenum">
              <a:rPr lang="ru-RU" sz="1200">
                <a:latin typeface="Times New Roman" pitchFamily="18" charset="0"/>
              </a:rPr>
              <a:pPr algn="r" defTabSz="908050"/>
              <a:t>10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7512" y="685838"/>
            <a:ext cx="5422977" cy="342918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CCA1E-664C-4133-8B8F-CFB596793A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75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sure.com/images/articles/magnifying-glass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www.mercedespools.com/images/inspectormercedes.gif&amp;imgrefurl=http://www.mercedespools.com/inspectionServices.php&amp;usg=__xQ1FXqiaPzhMFpjxVFgvBmEzixs=&amp;h=168&amp;w=195&amp;sz=5&amp;hl=en&amp;start=37&amp;zoom=1&amp;tbnid=rc8GfLwbewFtqM:&amp;tbnh=90&amp;tbnw=104&amp;prev=/images?q=mercedes+inspection&amp;start=20&amp;hl=en&amp;sa=N&amp;gbv=2&amp;tbs=isch:1&amp;itbs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V:\База данных СМБП\Методические пособия\ПСР\Плакат_5С в офи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642"/>
            <a:ext cx="9144000" cy="6466715"/>
          </a:xfrm>
          <a:prstGeom prst="rect">
            <a:avLst/>
          </a:prstGeom>
          <a:noFill/>
        </p:spPr>
      </p:pic>
      <p:pic>
        <p:nvPicPr>
          <p:cNvPr id="1027" name="Picture 3" descr="V:\База данных СМБП\Методические пособия\ПСР\Плакат_7 видов потерь в офи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642"/>
            <a:ext cx="9144000" cy="6466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1005691"/>
            <a:ext cx="8856663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5S</a:t>
            </a:r>
            <a:endParaRPr lang="en-US" sz="2000" b="1" dirty="0">
              <a:solidFill>
                <a:srgbClr val="0000FF"/>
              </a:solidFill>
              <a:latin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TPM</a:t>
            </a: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SMED</a:t>
            </a:r>
            <a:endParaRPr lang="ru-RU" sz="2000" b="1" dirty="0">
              <a:solidFill>
                <a:srgbClr val="0000FF"/>
              </a:solidFill>
              <a:latin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Кайзен</a:t>
            </a:r>
            <a:endParaRPr lang="en-US" sz="2000" b="1" dirty="0">
              <a:solidFill>
                <a:srgbClr val="0000FF"/>
              </a:solidFill>
              <a:latin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Стандартизация</a:t>
            </a: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Визуализация </a:t>
            </a: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</a:rPr>
              <a:t>Канбан</a:t>
            </a:r>
            <a:endParaRPr lang="ru-RU" sz="2000" b="1" dirty="0">
              <a:solidFill>
                <a:srgbClr val="0000FF"/>
              </a:solidFill>
              <a:latin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Система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</a:rPr>
              <a:t>Андон</a:t>
            </a:r>
            <a:endParaRPr lang="ru-RU" sz="2000" b="1" dirty="0">
              <a:solidFill>
                <a:srgbClr val="0000FF"/>
              </a:solidFill>
              <a:latin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</a:rPr>
              <a:t>Пока-йока</a:t>
            </a:r>
            <a:endParaRPr lang="ru-RU" sz="2000" b="1" dirty="0">
              <a:solidFill>
                <a:srgbClr val="0000FF"/>
              </a:solidFill>
              <a:latin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Встроенное качество</a:t>
            </a:r>
          </a:p>
          <a:p>
            <a:pPr marL="914400" lvl="1" indent="-457200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и т.д.</a:t>
            </a:r>
          </a:p>
          <a:p>
            <a:pPr marL="457200" indent="-457200">
              <a:buFontTx/>
              <a:buAutoNum type="arabicPeriod"/>
              <a:defRPr/>
            </a:pPr>
            <a:endParaRPr lang="ru-RU" b="1" i="1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6238" y="3357563"/>
            <a:ext cx="18002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213" y="5805488"/>
            <a:ext cx="3600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708275"/>
            <a:ext cx="15843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8175" y="1484313"/>
            <a:ext cx="3167063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0425" y="1341438"/>
            <a:ext cx="26003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120" descr="wheels_AndonBoard2002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43663" y="3429000"/>
            <a:ext cx="2011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0"/>
          <p:cNvGrpSpPr>
            <a:grpSpLocks/>
          </p:cNvGrpSpPr>
          <p:nvPr/>
        </p:nvGrpSpPr>
        <p:grpSpPr bwMode="auto">
          <a:xfrm>
            <a:off x="4284663" y="4221163"/>
            <a:ext cx="1800225" cy="1217612"/>
            <a:chOff x="4283968" y="4221088"/>
            <a:chExt cx="1800200" cy="1217454"/>
          </a:xfrm>
        </p:grpSpPr>
        <p:pic>
          <p:nvPicPr>
            <p:cNvPr id="31759" name="Рисунок 127" descr="кан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283968" y="4396170"/>
              <a:ext cx="1800200" cy="1042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0" name="TextBox 128"/>
            <p:cNvSpPr txBox="1">
              <a:spLocks noChangeArrowheads="1"/>
            </p:cNvSpPr>
            <p:nvPr/>
          </p:nvSpPr>
          <p:spPr bwMode="auto">
            <a:xfrm>
              <a:off x="4572000" y="4221088"/>
              <a:ext cx="130049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Карточка - Канбан</a:t>
              </a:r>
            </a:p>
          </p:txBody>
        </p:sp>
      </p:grpSp>
      <p:sp>
        <p:nvSpPr>
          <p:cNvPr id="31755" name="TextBox 131"/>
          <p:cNvSpPr txBox="1">
            <a:spLocks noChangeArrowheads="1"/>
          </p:cNvSpPr>
          <p:nvPr/>
        </p:nvSpPr>
        <p:spPr bwMode="auto">
          <a:xfrm>
            <a:off x="7164388" y="3429000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400" b="1">
                <a:solidFill>
                  <a:schemeClr val="bg1"/>
                </a:solidFill>
              </a:rPr>
              <a:t>Доска Андон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353425" y="6226175"/>
            <a:ext cx="476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96" y="188640"/>
            <a:ext cx="8136904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для устранения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8861" y="1005691"/>
            <a:ext cx="2192110" cy="488723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58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070" y="3501607"/>
            <a:ext cx="2718302" cy="2038726"/>
          </a:xfrm>
          <a:prstGeom prst="rect">
            <a:avLst/>
          </a:prstGeom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4261" y="571480"/>
            <a:ext cx="8047482" cy="7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903" tIns="41030" rIns="78903" bIns="41030" numCol="1" anchor="t" anchorCtr="0" compatLnSpc="1">
            <a:prstTxWarp prst="textNoShape">
              <a:avLst/>
            </a:prstTxWarp>
          </a:bodyPr>
          <a:lstStyle/>
          <a:p>
            <a:pPr algn="ctr" defTabSz="3937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ru-RU" alt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УРОВНИ ЗРЕЛОСТИ</a:t>
            </a:r>
            <a:br>
              <a:rPr lang="ru-RU" alt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СИСТЕМЫ МЕНЕДЖМЕНТА БЕРЕЖЛИВОГО ПРОИЗВОДСТВА</a:t>
            </a:r>
            <a:endParaRPr lang="ru-RU" altLang="ru-RU" sz="2800" b="1" dirty="0">
              <a:solidFill>
                <a:srgbClr val="0000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 flipV="1">
            <a:off x="1434072" y="1856673"/>
            <a:ext cx="0" cy="410445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 стрелкой 5"/>
          <p:cNvCxnSpPr/>
          <p:nvPr/>
        </p:nvCxnSpPr>
        <p:spPr bwMode="auto">
          <a:xfrm>
            <a:off x="1290056" y="5817113"/>
            <a:ext cx="669674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482744" y="5941965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Уровни зрелости СМБП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2025" y="169291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%</a:t>
            </a:r>
            <a:endParaRPr lang="ru-RU" sz="1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226159" y="5745105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018248" y="5764269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666320" y="5764269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4386400" y="5745105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5106480" y="5745105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5898568" y="5745105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6690656" y="5745105"/>
            <a:ext cx="0" cy="1248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082144" y="5941387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10237" y="5941387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58309" y="5941387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06381" y="5941387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62465" y="5941387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36551" y="5961132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46640" y="5961132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</a:t>
            </a:r>
            <a:endParaRPr lang="ru-RU" sz="14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1362065" y="2144705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930015" y="200069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100</a:t>
            </a:r>
            <a:endParaRPr lang="ru-RU" sz="14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>
            <a:off x="1362065" y="401691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002025" y="385315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5</a:t>
            </a:r>
            <a:r>
              <a:rPr lang="ru-RU" sz="1400" b="1" dirty="0" smtClean="0"/>
              <a:t>0</a:t>
            </a:r>
            <a:endParaRPr lang="ru-RU" sz="14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1362065" y="2504745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1362065" y="365687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1362065" y="3224825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1362065" y="2864785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002025" y="349311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60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02025" y="308081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70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02025" y="27207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80</a:t>
            </a:r>
            <a:endParaRPr lang="ru-R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002025" y="23607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90</a:t>
            </a:r>
            <a:endParaRPr lang="ru-RU" sz="14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1362065" y="437695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1362065" y="5529081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1362065" y="509703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1362065" y="473699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002025" y="421319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40</a:t>
            </a:r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02025" y="45929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30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02025" y="49332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02025" y="536532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</a:t>
            </a:r>
            <a:endParaRPr lang="ru-RU" sz="1400" b="1" dirty="0"/>
          </a:p>
        </p:txBody>
      </p:sp>
      <p:sp>
        <p:nvSpPr>
          <p:cNvPr id="53" name="Полилиния 52"/>
          <p:cNvSpPr/>
          <p:nvPr/>
        </p:nvSpPr>
        <p:spPr bwMode="auto">
          <a:xfrm>
            <a:off x="1435288" y="2063443"/>
            <a:ext cx="5321297" cy="3742869"/>
          </a:xfrm>
          <a:custGeom>
            <a:avLst/>
            <a:gdLst>
              <a:gd name="connsiteX0" fmla="*/ 0 w 5321297"/>
              <a:gd name="connsiteY0" fmla="*/ 3742869 h 3742869"/>
              <a:gd name="connsiteX1" fmla="*/ 743919 w 5321297"/>
              <a:gd name="connsiteY1" fmla="*/ 3045445 h 3742869"/>
              <a:gd name="connsiteX2" fmla="*/ 1642821 w 5321297"/>
              <a:gd name="connsiteY2" fmla="*/ 2657987 h 3742869"/>
              <a:gd name="connsiteX3" fmla="*/ 2278251 w 5321297"/>
              <a:gd name="connsiteY3" fmla="*/ 2022557 h 3742869"/>
              <a:gd name="connsiteX4" fmla="*/ 3006671 w 5321297"/>
              <a:gd name="connsiteY4" fmla="*/ 1402624 h 3742869"/>
              <a:gd name="connsiteX5" fmla="*/ 3859078 w 5321297"/>
              <a:gd name="connsiteY5" fmla="*/ 813689 h 3742869"/>
              <a:gd name="connsiteX6" fmla="*/ 4633993 w 5321297"/>
              <a:gd name="connsiteY6" fmla="*/ 441730 h 3742869"/>
              <a:gd name="connsiteX7" fmla="*/ 5238427 w 5321297"/>
              <a:gd name="connsiteY7" fmla="*/ 38774 h 3742869"/>
              <a:gd name="connsiteX8" fmla="*/ 5300421 w 5321297"/>
              <a:gd name="connsiteY8" fmla="*/ 38774 h 374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1297" h="3742869">
                <a:moveTo>
                  <a:pt x="0" y="3742869"/>
                </a:moveTo>
                <a:cubicBezTo>
                  <a:pt x="235057" y="3484564"/>
                  <a:pt x="470115" y="3226259"/>
                  <a:pt x="743919" y="3045445"/>
                </a:cubicBezTo>
                <a:cubicBezTo>
                  <a:pt x="1017723" y="2864631"/>
                  <a:pt x="1387099" y="2828468"/>
                  <a:pt x="1642821" y="2657987"/>
                </a:cubicBezTo>
                <a:cubicBezTo>
                  <a:pt x="1898543" y="2487506"/>
                  <a:pt x="2050943" y="2231784"/>
                  <a:pt x="2278251" y="2022557"/>
                </a:cubicBezTo>
                <a:cubicBezTo>
                  <a:pt x="2505559" y="1813330"/>
                  <a:pt x="2743200" y="1604102"/>
                  <a:pt x="3006671" y="1402624"/>
                </a:cubicBezTo>
                <a:cubicBezTo>
                  <a:pt x="3270142" y="1201146"/>
                  <a:pt x="3587858" y="973838"/>
                  <a:pt x="3859078" y="813689"/>
                </a:cubicBezTo>
                <a:cubicBezTo>
                  <a:pt x="4130298" y="653540"/>
                  <a:pt x="4404102" y="570882"/>
                  <a:pt x="4633993" y="441730"/>
                </a:cubicBezTo>
                <a:cubicBezTo>
                  <a:pt x="4863885" y="312577"/>
                  <a:pt x="5127356" y="105933"/>
                  <a:pt x="5238427" y="38774"/>
                </a:cubicBezTo>
                <a:cubicBezTo>
                  <a:pt x="5349498" y="-28385"/>
                  <a:pt x="5324959" y="5194"/>
                  <a:pt x="5300421" y="38774"/>
                </a:cubicBezTo>
              </a:path>
            </a:pathLst>
          </a:custGeom>
          <a:ln w="2222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 bwMode="auto">
          <a:xfrm flipV="1">
            <a:off x="4095934" y="3848028"/>
            <a:ext cx="1224136" cy="9983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 rot="19230477">
            <a:off x="3745685" y="4322606"/>
            <a:ext cx="222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восхождение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206381" y="3388589"/>
            <a:ext cx="324036" cy="1538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5001706" y="2854518"/>
            <a:ext cx="324036" cy="15388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5812844" y="2484953"/>
            <a:ext cx="324036" cy="15388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6451391" y="2038792"/>
            <a:ext cx="324036" cy="15388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010135" y="5025028"/>
            <a:ext cx="324036" cy="15388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2856230" y="4669923"/>
            <a:ext cx="324036" cy="15388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3504302" y="4016916"/>
            <a:ext cx="324036" cy="15388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1264" name="TextBox 11263"/>
          <p:cNvSpPr txBox="1"/>
          <p:nvPr/>
        </p:nvSpPr>
        <p:spPr>
          <a:xfrm>
            <a:off x="2297121" y="4977401"/>
            <a:ext cx="1851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Намерение соответствовать требованиям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00165" y="4330276"/>
            <a:ext cx="149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Стремление к соответствию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67331" y="3706586"/>
            <a:ext cx="185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пути к соответствию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87409" y="3077565"/>
            <a:ext cx="185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пути к совершенству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66" name="Прямая соединительная линия 11265"/>
          <p:cNvCxnSpPr/>
          <p:nvPr/>
        </p:nvCxnSpPr>
        <p:spPr bwMode="auto">
          <a:xfrm>
            <a:off x="4041928" y="2432740"/>
            <a:ext cx="666074" cy="792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8" name="Блок-схема: документ 11267"/>
          <p:cNvSpPr/>
          <p:nvPr/>
        </p:nvSpPr>
        <p:spPr bwMode="auto">
          <a:xfrm>
            <a:off x="3072254" y="1825935"/>
            <a:ext cx="1404156" cy="667817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Lucida Sans Unicode" charset="0"/>
              </a:rPr>
              <a:t>Сертификат</a:t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Lucida Sans Unicode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Lucida Sans Unicode" charset="0"/>
              </a:rPr>
              <a:t>соответствия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05645" y="2816241"/>
            <a:ext cx="185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Признание достижений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64394" y="1972115"/>
            <a:ext cx="185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Постоянство в совершенстве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93379" y="1492888"/>
            <a:ext cx="185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Деловое совершенство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r6307\Desktop\Тезисы БП\Пациент заказчи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r6307\Desktop\Тезисы БП\решение пробле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845"/>
            <a:ext cx="9144000" cy="665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полн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2400" y="838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sz="2400"/>
              <a:t>   </a:t>
            </a:r>
            <a:endParaRPr lang="ru-RU" sz="180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267200" y="152401"/>
            <a:ext cx="361070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22385" y="2819400"/>
            <a:ext cx="193937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ja-JP">
                <a:solidFill>
                  <a:srgbClr val="0000FF"/>
                </a:solidFill>
              </a:rPr>
              <a:t>Петля Качества 1</a:t>
            </a:r>
            <a:endParaRPr lang="ru-RU" b="0">
              <a:solidFill>
                <a:schemeClr val="tx1"/>
              </a:solidFill>
            </a:endParaRPr>
          </a:p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57200" y="41910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 flipV="1">
            <a:off x="0" y="294667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4572000" y="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3082" name="Rectangle 18"/>
          <p:cNvSpPr>
            <a:spLocks noChangeArrowheads="1"/>
          </p:cNvSpPr>
          <p:nvPr/>
        </p:nvSpPr>
        <p:spPr bwMode="auto">
          <a:xfrm>
            <a:off x="153866" y="658813"/>
            <a:ext cx="1829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Петли качества</a:t>
            </a:r>
          </a:p>
        </p:txBody>
      </p:sp>
      <p:sp>
        <p:nvSpPr>
          <p:cNvPr id="3083" name="Freeform 9"/>
          <p:cNvSpPr>
            <a:spLocks noChangeArrowheads="1"/>
          </p:cNvSpPr>
          <p:nvPr/>
        </p:nvSpPr>
        <p:spPr bwMode="auto">
          <a:xfrm>
            <a:off x="0" y="1671639"/>
            <a:ext cx="2842846" cy="896937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solidFill>
            <a:srgbClr val="CED6FA"/>
          </a:solidFill>
          <a:ln w="469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Freeform 9"/>
          <p:cNvSpPr>
            <a:spLocks noChangeArrowheads="1"/>
          </p:cNvSpPr>
          <p:nvPr/>
        </p:nvSpPr>
        <p:spPr bwMode="auto">
          <a:xfrm>
            <a:off x="0" y="1493839"/>
            <a:ext cx="5398477" cy="1316037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4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Freeform 9"/>
          <p:cNvSpPr>
            <a:spLocks noChangeArrowheads="1"/>
          </p:cNvSpPr>
          <p:nvPr/>
        </p:nvSpPr>
        <p:spPr bwMode="auto">
          <a:xfrm>
            <a:off x="0" y="1341439"/>
            <a:ext cx="7356231" cy="1582737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4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Freeform 9"/>
          <p:cNvSpPr>
            <a:spLocks noChangeArrowheads="1"/>
          </p:cNvSpPr>
          <p:nvPr/>
        </p:nvSpPr>
        <p:spPr bwMode="auto">
          <a:xfrm>
            <a:off x="0" y="947738"/>
            <a:ext cx="9144000" cy="2014537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4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7" name="Rectangle 24"/>
          <p:cNvSpPr>
            <a:spLocks noChangeArrowheads="1"/>
          </p:cNvSpPr>
          <p:nvPr/>
        </p:nvSpPr>
        <p:spPr bwMode="auto">
          <a:xfrm>
            <a:off x="246185" y="1792288"/>
            <a:ext cx="2661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1200" dirty="0">
                <a:solidFill>
                  <a:srgbClr val="0000FF"/>
                </a:solidFill>
              </a:rPr>
              <a:t>Самоконтроль </a:t>
            </a:r>
            <a:r>
              <a:rPr lang="ru-RU" altLang="ja-JP" sz="1200" dirty="0" smtClean="0">
                <a:solidFill>
                  <a:srgbClr val="0000FF"/>
                </a:solidFill>
              </a:rPr>
              <a:t> </a:t>
            </a:r>
            <a:r>
              <a:rPr lang="ru-RU" altLang="ja-JP" sz="1200" dirty="0">
                <a:solidFill>
                  <a:srgbClr val="0000FF"/>
                </a:solidFill>
              </a:rPr>
              <a:t>на позициях </a:t>
            </a:r>
          </a:p>
          <a:p>
            <a:r>
              <a:rPr lang="ru-RU" altLang="ja-JP" sz="1200" dirty="0">
                <a:solidFill>
                  <a:srgbClr val="0000FF"/>
                </a:solidFill>
              </a:rPr>
              <a:t>до Ворот Качества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3088" name="Rectangle 25"/>
          <p:cNvSpPr>
            <a:spLocks noChangeArrowheads="1"/>
          </p:cNvSpPr>
          <p:nvPr/>
        </p:nvSpPr>
        <p:spPr bwMode="auto">
          <a:xfrm>
            <a:off x="152401" y="3097213"/>
            <a:ext cx="19394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chemeClr val="hlink"/>
                </a:solidFill>
              </a:rPr>
              <a:t>Объем контроля</a:t>
            </a:r>
            <a:r>
              <a:rPr lang="en-US" sz="1400" u="sng">
                <a:solidFill>
                  <a:schemeClr val="hlink"/>
                </a:solidFill>
              </a:rPr>
              <a:t>:</a:t>
            </a:r>
            <a:r>
              <a:rPr lang="en-US" sz="1400">
                <a:solidFill>
                  <a:schemeClr val="hlink"/>
                </a:solidFill>
              </a:rPr>
              <a:t> 100%</a:t>
            </a:r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3089" name="Rectangle 26"/>
          <p:cNvSpPr>
            <a:spLocks noChangeArrowheads="1"/>
          </p:cNvSpPr>
          <p:nvPr/>
        </p:nvSpPr>
        <p:spPr bwMode="auto">
          <a:xfrm>
            <a:off x="0" y="3376613"/>
            <a:ext cx="2778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-Качество услуги (встроить </a:t>
            </a:r>
            <a:r>
              <a:rPr lang="ru-RU" sz="1400" b="0" dirty="0">
                <a:solidFill>
                  <a:schemeClr val="tx1"/>
                </a:solidFill>
              </a:rPr>
              <a:t>качество)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</a:p>
          <a:p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090" name="Line 28"/>
          <p:cNvSpPr>
            <a:spLocks noChangeShapeType="1"/>
          </p:cNvSpPr>
          <p:nvPr/>
        </p:nvSpPr>
        <p:spPr bwMode="auto">
          <a:xfrm flipH="1">
            <a:off x="2486758" y="2362200"/>
            <a:ext cx="10257" cy="3746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2" name="Rectangle 31"/>
          <p:cNvSpPr>
            <a:spLocks noChangeArrowheads="1"/>
          </p:cNvSpPr>
          <p:nvPr/>
        </p:nvSpPr>
        <p:spPr bwMode="auto">
          <a:xfrm>
            <a:off x="2812074" y="3173413"/>
            <a:ext cx="19394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chemeClr val="hlink"/>
                </a:solidFill>
              </a:rPr>
              <a:t>Объем контроля</a:t>
            </a:r>
            <a:r>
              <a:rPr lang="en-US" sz="1400" u="sng">
                <a:solidFill>
                  <a:schemeClr val="hlink"/>
                </a:solidFill>
              </a:rPr>
              <a:t>:</a:t>
            </a:r>
            <a:r>
              <a:rPr lang="en-US" sz="1400">
                <a:solidFill>
                  <a:schemeClr val="hlink"/>
                </a:solidFill>
              </a:rPr>
              <a:t> 100%</a:t>
            </a:r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3093" name="Rectangle 32"/>
          <p:cNvSpPr>
            <a:spLocks noChangeArrowheads="1"/>
          </p:cNvSpPr>
          <p:nvPr/>
        </p:nvSpPr>
        <p:spPr bwMode="auto">
          <a:xfrm>
            <a:off x="2870689" y="2917825"/>
            <a:ext cx="1788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ja-JP">
                <a:solidFill>
                  <a:srgbClr val="0000FF"/>
                </a:solidFill>
              </a:rPr>
              <a:t>Петля Качества2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3094" name="Rectangle 34"/>
          <p:cNvSpPr>
            <a:spLocks noChangeArrowheads="1"/>
          </p:cNvSpPr>
          <p:nvPr/>
        </p:nvSpPr>
        <p:spPr bwMode="auto">
          <a:xfrm>
            <a:off x="2719754" y="1589088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1400">
                <a:solidFill>
                  <a:srgbClr val="0000FF"/>
                </a:solidFill>
              </a:rPr>
              <a:t>Контроль в зоне    </a:t>
            </a:r>
          </a:p>
          <a:p>
            <a:r>
              <a:rPr lang="ru-RU" altLang="ja-JP" sz="1400">
                <a:solidFill>
                  <a:srgbClr val="0000FF"/>
                </a:solidFill>
              </a:rPr>
              <a:t>Ворот Качества</a:t>
            </a:r>
            <a:endParaRPr lang="ru-RU" sz="1400">
              <a:solidFill>
                <a:srgbClr val="0000FF"/>
              </a:solidFill>
            </a:endParaRPr>
          </a:p>
        </p:txBody>
      </p:sp>
      <p:sp>
        <p:nvSpPr>
          <p:cNvPr id="3095" name="Rectangle 35"/>
          <p:cNvSpPr>
            <a:spLocks noChangeArrowheads="1"/>
          </p:cNvSpPr>
          <p:nvPr/>
        </p:nvSpPr>
        <p:spPr bwMode="auto">
          <a:xfrm>
            <a:off x="5155223" y="1609725"/>
            <a:ext cx="2111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Проведение аудита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096" name="Rectangle 36"/>
          <p:cNvSpPr>
            <a:spLocks noChangeArrowheads="1"/>
          </p:cNvSpPr>
          <p:nvPr/>
        </p:nvSpPr>
        <p:spPr bwMode="auto">
          <a:xfrm>
            <a:off x="5424854" y="3159125"/>
            <a:ext cx="18463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hlink"/>
                </a:solidFill>
              </a:rPr>
              <a:t>Объем контроля зависит от динамики уровня качества продукта</a:t>
            </a:r>
            <a:endParaRPr lang="en-US" sz="1400" dirty="0">
              <a:solidFill>
                <a:schemeClr val="hlink"/>
              </a:solidFill>
            </a:endParaRPr>
          </a:p>
        </p:txBody>
      </p:sp>
      <p:sp>
        <p:nvSpPr>
          <p:cNvPr id="3097" name="Line 37"/>
          <p:cNvSpPr>
            <a:spLocks noChangeShapeType="1"/>
          </p:cNvSpPr>
          <p:nvPr/>
        </p:nvSpPr>
        <p:spPr bwMode="auto">
          <a:xfrm>
            <a:off x="5263662" y="2273300"/>
            <a:ext cx="35169" cy="3721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98" name="Text Box 7"/>
          <p:cNvSpPr txBox="1">
            <a:spLocks noChangeArrowheads="1"/>
          </p:cNvSpPr>
          <p:nvPr/>
        </p:nvSpPr>
        <p:spPr bwMode="auto">
          <a:xfrm>
            <a:off x="5421924" y="2832100"/>
            <a:ext cx="18816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ja-JP">
                <a:solidFill>
                  <a:srgbClr val="0000FF"/>
                </a:solidFill>
              </a:rPr>
              <a:t>Петля Качества3</a:t>
            </a:r>
            <a:endParaRPr lang="ru-RU" b="0">
              <a:solidFill>
                <a:schemeClr val="tx1"/>
              </a:solidFill>
            </a:endParaRPr>
          </a:p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99" name="Text Box 7"/>
          <p:cNvSpPr txBox="1">
            <a:spLocks noChangeArrowheads="1"/>
          </p:cNvSpPr>
          <p:nvPr/>
        </p:nvSpPr>
        <p:spPr bwMode="auto">
          <a:xfrm>
            <a:off x="7357697" y="2819400"/>
            <a:ext cx="1786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ja-JP">
                <a:solidFill>
                  <a:srgbClr val="0000FF"/>
                </a:solidFill>
              </a:rPr>
              <a:t>Петля Качества4</a:t>
            </a: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100" name="Rectangle 40"/>
          <p:cNvSpPr>
            <a:spLocks noChangeArrowheads="1"/>
          </p:cNvSpPr>
          <p:nvPr/>
        </p:nvSpPr>
        <p:spPr bwMode="auto">
          <a:xfrm>
            <a:off x="5461489" y="4294189"/>
            <a:ext cx="18419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0" u="sng">
                <a:solidFill>
                  <a:schemeClr val="tx1"/>
                </a:solidFill>
              </a:rPr>
              <a:t>Цель</a:t>
            </a:r>
            <a:r>
              <a:rPr lang="en-US" sz="1400" b="0" u="sng">
                <a:solidFill>
                  <a:schemeClr val="tx1"/>
                </a:solidFill>
              </a:rPr>
              <a:t>:</a:t>
            </a:r>
            <a:r>
              <a:rPr lang="en-US" sz="1400" b="0">
                <a:solidFill>
                  <a:schemeClr val="tx1"/>
                </a:solidFill>
              </a:rPr>
              <a:t> </a:t>
            </a:r>
            <a:br>
              <a:rPr lang="en-US" sz="1400" b="0">
                <a:solidFill>
                  <a:schemeClr val="tx1"/>
                </a:solidFill>
              </a:rPr>
            </a:br>
            <a:r>
              <a:rPr lang="en-US" sz="1400" b="0">
                <a:solidFill>
                  <a:schemeClr val="tx1"/>
                </a:solidFill>
              </a:rPr>
              <a:t>0</a:t>
            </a:r>
            <a:r>
              <a:rPr lang="ru-RU" sz="1400" b="0">
                <a:solidFill>
                  <a:schemeClr val="tx1"/>
                </a:solidFill>
              </a:rPr>
              <a:t> обнаруженных дефектов после</a:t>
            </a:r>
            <a:r>
              <a:rPr lang="en-US" sz="1400" b="0">
                <a:solidFill>
                  <a:schemeClr val="tx1"/>
                </a:solidFill>
              </a:rPr>
              <a:t> </a:t>
            </a:r>
            <a:r>
              <a:rPr lang="ru-RU" sz="1400" b="0">
                <a:solidFill>
                  <a:schemeClr val="tx1"/>
                </a:solidFill>
              </a:rPr>
              <a:t>Петли</a:t>
            </a:r>
            <a:r>
              <a:rPr lang="en-US" sz="1400" b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101" name="Line 41"/>
          <p:cNvSpPr>
            <a:spLocks noChangeShapeType="1"/>
          </p:cNvSpPr>
          <p:nvPr/>
        </p:nvSpPr>
        <p:spPr bwMode="auto">
          <a:xfrm>
            <a:off x="7338646" y="2298700"/>
            <a:ext cx="35169" cy="3721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02" name="Rectangle 42"/>
          <p:cNvSpPr>
            <a:spLocks noChangeArrowheads="1"/>
          </p:cNvSpPr>
          <p:nvPr/>
        </p:nvSpPr>
        <p:spPr bwMode="auto">
          <a:xfrm>
            <a:off x="7384074" y="1381126"/>
            <a:ext cx="175992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00FF"/>
                </a:solidFill>
              </a:rPr>
              <a:t>Аудит с </a:t>
            </a:r>
            <a:r>
              <a:rPr lang="ru-RU" sz="1400" dirty="0" err="1">
                <a:solidFill>
                  <a:srgbClr val="0000FF"/>
                </a:solidFill>
              </a:rPr>
              <a:t>т.з</a:t>
            </a:r>
            <a:r>
              <a:rPr lang="ru-RU" sz="1400" dirty="0">
                <a:solidFill>
                  <a:srgbClr val="0000FF"/>
                </a:solidFill>
              </a:rPr>
              <a:t>. </a:t>
            </a:r>
            <a:r>
              <a:rPr lang="ru-RU" sz="1400" dirty="0" smtClean="0">
                <a:solidFill>
                  <a:srgbClr val="0000FF"/>
                </a:solidFill>
              </a:rPr>
              <a:t>потребителя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0000FF"/>
                </a:solidFill>
              </a:rPr>
              <a:t>Страховая компания 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3104" name="Picture 27" descr="inspectormerced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016" y="1790700"/>
            <a:ext cx="65942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75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939" y="1879601"/>
            <a:ext cx="81182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Rectangle 47"/>
          <p:cNvSpPr>
            <a:spLocks noChangeArrowheads="1"/>
          </p:cNvSpPr>
          <p:nvPr/>
        </p:nvSpPr>
        <p:spPr bwMode="auto">
          <a:xfrm>
            <a:off x="-16519" y="4330720"/>
            <a:ext cx="28135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sz="1400" b="0" dirty="0">
                <a:solidFill>
                  <a:srgbClr val="000000"/>
                </a:solidFill>
              </a:rPr>
              <a:t>- Проверить  качество </a:t>
            </a:r>
            <a:r>
              <a:rPr lang="ru-RU" altLang="ja-JP" sz="1400" b="0" dirty="0" smtClean="0">
                <a:solidFill>
                  <a:srgbClr val="000000"/>
                </a:solidFill>
              </a:rPr>
              <a:t>перед </a:t>
            </a:r>
            <a:r>
              <a:rPr lang="ru-RU" altLang="ja-JP" sz="1400" b="0" dirty="0">
                <a:solidFill>
                  <a:srgbClr val="000000"/>
                </a:solidFill>
              </a:rPr>
              <a:t>отправкой на след. позицию</a:t>
            </a:r>
          </a:p>
          <a:p>
            <a:endParaRPr lang="ru-RU" altLang="ja-JP" sz="1400" b="0" dirty="0">
              <a:solidFill>
                <a:srgbClr val="000000"/>
              </a:solidFill>
            </a:endParaRPr>
          </a:p>
          <a:p>
            <a:r>
              <a:rPr lang="ru-RU" altLang="ja-JP" sz="1400" b="0" dirty="0">
                <a:solidFill>
                  <a:srgbClr val="000000"/>
                </a:solidFill>
              </a:rPr>
              <a:t>- Регулярно проверять проблемы/дефекты на Доске Отслеживания </a:t>
            </a:r>
            <a:r>
              <a:rPr lang="ru-RU" altLang="ja-JP" sz="1400" b="0" dirty="0" smtClean="0">
                <a:solidFill>
                  <a:srgbClr val="000000"/>
                </a:solidFill>
              </a:rPr>
              <a:t>Проблем</a:t>
            </a:r>
            <a:endParaRPr lang="ru-RU" sz="1400" b="0" dirty="0">
              <a:solidFill>
                <a:srgbClr val="000000"/>
              </a:solidFill>
            </a:endParaRPr>
          </a:p>
        </p:txBody>
      </p:sp>
      <p:sp>
        <p:nvSpPr>
          <p:cNvPr id="3107" name="Rectangle 48"/>
          <p:cNvSpPr>
            <a:spLocks noChangeArrowheads="1"/>
          </p:cNvSpPr>
          <p:nvPr/>
        </p:nvSpPr>
        <p:spPr bwMode="auto">
          <a:xfrm>
            <a:off x="2813538" y="3454401"/>
            <a:ext cx="242667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ja-JP" sz="1400" b="0" dirty="0">
                <a:solidFill>
                  <a:srgbClr val="000000"/>
                </a:solidFill>
              </a:rPr>
              <a:t>Выполнять работу в соответствии с СОК</a:t>
            </a:r>
          </a:p>
          <a:p>
            <a:pPr>
              <a:buFontTx/>
              <a:buChar char="-"/>
            </a:pPr>
            <a:r>
              <a:rPr lang="ru-RU" altLang="ja-JP" sz="1400" b="0" dirty="0">
                <a:solidFill>
                  <a:srgbClr val="000000"/>
                </a:solidFill>
              </a:rPr>
              <a:t> Отслеживать все проблемы - Взаимодействовать с производством при обнаружении проблемы/ дефекта</a:t>
            </a:r>
          </a:p>
          <a:p>
            <a:r>
              <a:rPr lang="ru-RU" altLang="ja-JP" sz="1400" b="0" dirty="0">
                <a:solidFill>
                  <a:srgbClr val="000000"/>
                </a:solidFill>
              </a:rPr>
              <a:t>-  Соблюдать «Процедуру взаимодействия контролера  и </a:t>
            </a:r>
            <a:r>
              <a:rPr lang="ru-RU" altLang="ja-JP" sz="1400" b="0" dirty="0" smtClean="0">
                <a:solidFill>
                  <a:srgbClr val="000000"/>
                </a:solidFill>
              </a:rPr>
              <a:t>персонала </a:t>
            </a:r>
            <a:r>
              <a:rPr lang="ru-RU" altLang="ja-JP" sz="1400" b="0" dirty="0">
                <a:solidFill>
                  <a:srgbClr val="000000"/>
                </a:solidFill>
              </a:rPr>
              <a:t>(цепочка помощи)»</a:t>
            </a:r>
            <a:endParaRPr lang="ru-RU" sz="1400" b="0" dirty="0">
              <a:solidFill>
                <a:schemeClr val="tx1"/>
              </a:solidFill>
              <a:latin typeface="Corpo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98" y="1132114"/>
            <a:ext cx="8929573" cy="435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176" y="176058"/>
            <a:ext cx="783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Примеры визуализации</a:t>
            </a:r>
            <a:endParaRPr lang="ru-RU" sz="28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71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450" y="-25642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Визуализация. Стандартизация.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Рисунок 293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68"/>
          <a:stretch/>
        </p:blipFill>
        <p:spPr bwMode="auto">
          <a:xfrm>
            <a:off x="397232" y="1212786"/>
            <a:ext cx="8140376" cy="41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357" y="5365702"/>
            <a:ext cx="8486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оформлении стандарта необходимо учесть все особенности процесса, которые могут повлиять на качество выполняемой работы. Они должны быть прописаны в стандарте более детально</a:t>
            </a:r>
          </a:p>
        </p:txBody>
      </p:sp>
    </p:spTree>
    <p:extLst>
      <p:ext uri="{BB962C8B-B14F-4D97-AF65-F5344CB8AC3E}">
        <p14:creationId xmlns:p14="http://schemas.microsoft.com/office/powerpoint/2010/main" xmlns="" val="267163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35496" y="188640"/>
            <a:ext cx="7992888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для анализа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1149012"/>
            <a:ext cx="9006904" cy="52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23"/>
          <p:cNvSpPr txBox="1">
            <a:spLocks noChangeArrowheads="1"/>
          </p:cNvSpPr>
          <p:nvPr/>
        </p:nvSpPr>
        <p:spPr bwMode="auto">
          <a:xfrm>
            <a:off x="0" y="81994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«Диаграмма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Паретто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176213" lvl="1" algn="ctr"/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52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23"/>
          <p:cNvSpPr txBox="1">
            <a:spLocks noChangeArrowheads="1"/>
          </p:cNvSpPr>
          <p:nvPr/>
        </p:nvSpPr>
        <p:spPr bwMode="auto">
          <a:xfrm>
            <a:off x="35496" y="1100494"/>
            <a:ext cx="9144000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274638"/>
            <a:r>
              <a:rPr lang="ru-RU" sz="2400" b="1" dirty="0" smtClean="0">
                <a:solidFill>
                  <a:srgbClr val="800080"/>
                </a:solidFill>
              </a:rPr>
              <a:t>«Диаграмма </a:t>
            </a:r>
            <a:r>
              <a:rPr lang="ru-RU" sz="2400" b="1" dirty="0" err="1" smtClean="0">
                <a:solidFill>
                  <a:srgbClr val="800080"/>
                </a:solidFill>
              </a:rPr>
              <a:t>Исикава</a:t>
            </a:r>
            <a:r>
              <a:rPr lang="ru-RU" sz="2400" b="1" dirty="0" smtClean="0">
                <a:solidFill>
                  <a:srgbClr val="800080"/>
                </a:solidFill>
              </a:rPr>
              <a:t>» </a:t>
            </a:r>
            <a:r>
              <a:rPr lang="ru-RU" sz="2400" dirty="0">
                <a:solidFill>
                  <a:srgbClr val="0000FF"/>
                </a:solidFill>
              </a:rPr>
              <a:t>(причинно-следственная диаграмма) – графически изображает зависимость между следствием и его потенциальными причинами, используется для определения и структурирования факторов, влияющих на процесс. Главным достоинством ее является то, что она дает наглядное представление не только о тех факторах, которые влияют на изучаемый объект, но и о причинно-следственных связях этих факторов (что особенно важно). </a:t>
            </a:r>
          </a:p>
          <a:p>
            <a:pPr lvl="1" indent="-274638">
              <a:lnSpc>
                <a:spcPct val="9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5496" y="188688"/>
            <a:ext cx="8136904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для анализа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4904" y="4149080"/>
            <a:ext cx="39115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7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35496" y="188688"/>
            <a:ext cx="7992888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для анализа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Роман\Documents\Докумен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662" y="2104571"/>
            <a:ext cx="8804766" cy="4354284"/>
          </a:xfrm>
          <a:prstGeom prst="rect">
            <a:avLst/>
          </a:prstGeom>
          <a:noFill/>
        </p:spPr>
      </p:pic>
      <p:sp>
        <p:nvSpPr>
          <p:cNvPr id="29700" name="TextBox 23"/>
          <p:cNvSpPr txBox="1">
            <a:spLocks noChangeArrowheads="1"/>
          </p:cNvSpPr>
          <p:nvPr/>
        </p:nvSpPr>
        <p:spPr bwMode="auto">
          <a:xfrm>
            <a:off x="202662" y="908720"/>
            <a:ext cx="8447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274638" algn="ctr"/>
            <a:r>
              <a:rPr lang="ru-RU" sz="2400" b="1" dirty="0" smtClean="0">
                <a:solidFill>
                  <a:srgbClr val="0000FF"/>
                </a:solidFill>
              </a:rPr>
              <a:t>Диаграмма </a:t>
            </a:r>
            <a:r>
              <a:rPr lang="ru-RU" sz="2400" b="1" dirty="0" err="1" smtClean="0">
                <a:solidFill>
                  <a:srgbClr val="0000FF"/>
                </a:solidFill>
              </a:rPr>
              <a:t>Исикава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lvl="1" indent="-274638" algn="ctr"/>
            <a:r>
              <a:rPr lang="ru-RU" sz="2400" b="1" dirty="0" smtClean="0">
                <a:solidFill>
                  <a:srgbClr val="0000FF"/>
                </a:solidFill>
              </a:rPr>
              <a:t> (материалы, инструменты, человек, метод, машина)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1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23"/>
          <p:cNvSpPr txBox="1">
            <a:spLocks noChangeArrowheads="1"/>
          </p:cNvSpPr>
          <p:nvPr/>
        </p:nvSpPr>
        <p:spPr bwMode="auto">
          <a:xfrm>
            <a:off x="0" y="826369"/>
            <a:ext cx="9144000" cy="31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274638"/>
            <a:r>
              <a:rPr lang="ru-RU" sz="2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«Диаграмма Спагетти»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диаграмма, отражающая траекторию маршрутов движения продукта по мере перехода от одной стадии к другой вдоль потока создания ценности. Диаграмма позволяет наглядно увидеть какое количество лишних движений, перемещений совершают работники. Цель построения диаграммы – рационально разместить рабочие места в потоке и устранить потери при транспортировке и передвижении</a:t>
            </a:r>
            <a:r>
              <a:rPr lang="ru-RU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indent="-274638">
              <a:lnSpc>
                <a:spcPct val="90000"/>
              </a:lnSpc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5496" y="188640"/>
            <a:ext cx="8064896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для анализа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66987"/>
            <a:ext cx="55446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 indent="3810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Правила построения:</a:t>
            </a:r>
          </a:p>
          <a:p>
            <a:pPr marL="176213" indent="-176213" eaLnBrk="0" fontAlgn="auto" hangingPunct="0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Зафиксировать всех участников процесса </a:t>
            </a:r>
          </a:p>
          <a:p>
            <a:pPr marL="176213" indent="-176213" eaLnBrk="0" fontAlgn="auto" hangingPunct="0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Начало движения отметить жирной точкой</a:t>
            </a:r>
          </a:p>
          <a:p>
            <a:pPr marL="176213" indent="-176213" eaLnBrk="0" fontAlgn="auto" hangingPunct="0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Пересечения линий желательно делать под прямым углом</a:t>
            </a:r>
          </a:p>
          <a:p>
            <a:pPr marL="176213" indent="-176213" eaLnBrk="0" fontAlgn="auto" hangingPunct="0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возможности использовать ручки разных 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цветов</a:t>
            </a:r>
          </a:p>
          <a:p>
            <a:pPr marL="176213" indent="-176213" eaLnBrk="0" fontAlgn="auto" hangingPunct="0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Над линией указать расстояние в метрах, под линией время в секундах.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2352"/>
            <a:ext cx="3174609" cy="316175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027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23"/>
          <p:cNvSpPr txBox="1">
            <a:spLocks noChangeArrowheads="1"/>
          </p:cNvSpPr>
          <p:nvPr/>
        </p:nvSpPr>
        <p:spPr bwMode="auto">
          <a:xfrm>
            <a:off x="0" y="844327"/>
            <a:ext cx="91440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just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800080"/>
                </a:solidFill>
              </a:rPr>
              <a:t>«</a:t>
            </a:r>
            <a:r>
              <a:rPr lang="ru-RU" sz="2400" b="1" dirty="0">
                <a:solidFill>
                  <a:srgbClr val="800080"/>
                </a:solidFill>
              </a:rPr>
              <a:t>Диаграмма Ямазуми</a:t>
            </a:r>
            <a:r>
              <a:rPr lang="ru-RU" sz="2400" b="1" dirty="0" smtClean="0">
                <a:solidFill>
                  <a:srgbClr val="800080"/>
                </a:solidFill>
              </a:rPr>
              <a:t>» </a:t>
            </a:r>
            <a:r>
              <a:rPr lang="ru-RU" sz="2000" dirty="0" smtClean="0">
                <a:solidFill>
                  <a:srgbClr val="0000FF"/>
                </a:solidFill>
              </a:rPr>
              <a:t>строится </a:t>
            </a:r>
            <a:r>
              <a:rPr lang="ru-RU" sz="2000" dirty="0">
                <a:solidFill>
                  <a:srgbClr val="0000FF"/>
                </a:solidFill>
              </a:rPr>
              <a:t>для того, чтобы наглядно увидеть </a:t>
            </a:r>
            <a:r>
              <a:rPr lang="ru-RU" sz="2000" dirty="0" smtClean="0">
                <a:solidFill>
                  <a:srgbClr val="0000FF"/>
                </a:solidFill>
              </a:rPr>
              <a:t>отклонения между циклом и тактом, </a:t>
            </a:r>
            <a:r>
              <a:rPr lang="ru-RU" sz="2000" dirty="0">
                <a:solidFill>
                  <a:srgbClr val="0000FF"/>
                </a:solidFill>
              </a:rPr>
              <a:t>а также разделить </a:t>
            </a:r>
            <a:r>
              <a:rPr lang="ru-RU" sz="2000" dirty="0" smtClean="0">
                <a:solidFill>
                  <a:srgbClr val="0000FF"/>
                </a:solidFill>
              </a:rPr>
              <a:t>операции на  </a:t>
            </a:r>
            <a:r>
              <a:rPr lang="ru-RU" sz="2000" dirty="0">
                <a:solidFill>
                  <a:srgbClr val="0000FF"/>
                </a:solidFill>
              </a:rPr>
              <a:t>создающие и не создающие ценность.</a:t>
            </a:r>
          </a:p>
          <a:p>
            <a:pPr indent="361950" algn="just">
              <a:lnSpc>
                <a:spcPct val="90000"/>
              </a:lnSpc>
              <a:defRPr/>
            </a:pPr>
            <a:r>
              <a:rPr lang="ru-RU" sz="2000" dirty="0">
                <a:solidFill>
                  <a:srgbClr val="0000FF"/>
                </a:solidFill>
              </a:rPr>
              <a:t>Диаграмма делается в масштабе, чтобы можно было </a:t>
            </a:r>
            <a:r>
              <a:rPr lang="ru-RU" sz="2000" dirty="0" smtClean="0">
                <a:solidFill>
                  <a:srgbClr val="0000FF"/>
                </a:solidFill>
              </a:rPr>
              <a:t>визуально увидеть время операции и быстро </a:t>
            </a:r>
            <a:r>
              <a:rPr lang="ru-RU" sz="2000" dirty="0">
                <a:solidFill>
                  <a:srgbClr val="0000FF"/>
                </a:solidFill>
              </a:rPr>
              <a:t>равномерно </a:t>
            </a:r>
            <a:r>
              <a:rPr lang="ru-RU" sz="2000" dirty="0" smtClean="0">
                <a:solidFill>
                  <a:srgbClr val="0000FF"/>
                </a:solidFill>
              </a:rPr>
              <a:t>распределить нагрузку на операторов , </a:t>
            </a:r>
            <a:r>
              <a:rPr lang="ru-RU" sz="2000" dirty="0">
                <a:solidFill>
                  <a:srgbClr val="0000FF"/>
                </a:solidFill>
              </a:rPr>
              <a:t>чтобы в итоге весь поток соответствовал запланированному времени такта. </a:t>
            </a:r>
          </a:p>
          <a:p>
            <a:pPr indent="361950" algn="just">
              <a:lnSpc>
                <a:spcPct val="90000"/>
              </a:lnSpc>
              <a:defRPr/>
            </a:pPr>
            <a:r>
              <a:rPr lang="ru-RU" sz="2000" dirty="0">
                <a:solidFill>
                  <a:srgbClr val="0000FF"/>
                </a:solidFill>
              </a:rPr>
              <a:t>В результате перебалансировки в потоке выявляются </a:t>
            </a:r>
            <a:r>
              <a:rPr lang="ru-RU" sz="2000" dirty="0" smtClean="0">
                <a:solidFill>
                  <a:srgbClr val="0000FF"/>
                </a:solidFill>
              </a:rPr>
              <a:t>операции , </a:t>
            </a:r>
            <a:r>
              <a:rPr lang="ru-RU" sz="2000" dirty="0">
                <a:solidFill>
                  <a:srgbClr val="0000FF"/>
                </a:solidFill>
              </a:rPr>
              <a:t>которые можно устранить, а высвобожденные человеческие ресурсы направить на </a:t>
            </a:r>
            <a:r>
              <a:rPr lang="ru-RU" sz="2000" dirty="0" smtClean="0">
                <a:solidFill>
                  <a:srgbClr val="0000FF"/>
                </a:solidFill>
              </a:rPr>
              <a:t>выполнение тех операций, </a:t>
            </a:r>
            <a:r>
              <a:rPr lang="ru-RU" sz="2000" dirty="0">
                <a:solidFill>
                  <a:srgbClr val="0000FF"/>
                </a:solidFill>
              </a:rPr>
              <a:t>в которых нужна помощь.</a:t>
            </a:r>
          </a:p>
          <a:p>
            <a:pPr lvl="1" indent="-274638">
              <a:lnSpc>
                <a:spcPct val="90000"/>
              </a:lnSpc>
            </a:pPr>
            <a:r>
              <a:rPr lang="ru-RU" sz="2600" b="1" dirty="0" smtClean="0">
                <a:solidFill>
                  <a:srgbClr val="0000FF"/>
                </a:solidFill>
              </a:rPr>
              <a:t> </a:t>
            </a:r>
            <a:endParaRPr lang="ru-RU" sz="2600" b="1" dirty="0">
              <a:solidFill>
                <a:srgbClr val="0000FF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5496" y="188640"/>
            <a:ext cx="8064896" cy="432000"/>
          </a:xfrm>
          <a:prstGeom prst="roundRect">
            <a:avLst/>
          </a:prstGeom>
          <a:solidFill>
            <a:srgbClr val="0000FF">
              <a:alpha val="6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для анализа потерь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 t="18847" r="3926" b="45552"/>
          <a:stretch>
            <a:fillRect/>
          </a:stretch>
        </p:blipFill>
        <p:spPr bwMode="auto">
          <a:xfrm>
            <a:off x="251520" y="3571875"/>
            <a:ext cx="4464496" cy="259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 t="62825" r="3926" b="3669"/>
          <a:stretch>
            <a:fillRect/>
          </a:stretch>
        </p:blipFill>
        <p:spPr bwMode="auto">
          <a:xfrm>
            <a:off x="4139951" y="3571875"/>
            <a:ext cx="4941549" cy="26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D111-6D44-42CE-99F5-35136DF0B8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31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517</Words>
  <Application>Microsoft Office PowerPoint</Application>
  <PresentationFormat>Экран (4:3)</PresentationFormat>
  <Paragraphs>175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Визуализация. Стандартизация.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Ишниязова Алсу Равилевна</dc:creator>
  <cp:lastModifiedBy>iar6307</cp:lastModifiedBy>
  <cp:revision>2</cp:revision>
  <dcterms:created xsi:type="dcterms:W3CDTF">2018-12-21T04:27:28Z</dcterms:created>
  <dcterms:modified xsi:type="dcterms:W3CDTF">2018-12-21T04:42:01Z</dcterms:modified>
</cp:coreProperties>
</file>